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8"/>
  </p:normalViewPr>
  <p:slideViewPr>
    <p:cSldViewPr>
      <p:cViewPr varScale="1">
        <p:scale>
          <a:sx n="105" d="100"/>
          <a:sy n="105" d="100"/>
        </p:scale>
        <p:origin x="184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D48D7518-6608-4DED-B289-4FD115283CAD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EDC2D6-E1E0-4F37-82D1-120A61304340}" type="slidenum">
              <a:rPr lang="ru-RU"/>
              <a:pPr/>
              <a:t>1</a:t>
            </a:fld>
            <a:endParaRPr lang="ru-RU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626F18-145C-4F8C-9D3C-58D56361C231}" type="slidenum">
              <a:rPr lang="ru-RU"/>
              <a:pPr/>
              <a:t>10</a:t>
            </a:fld>
            <a:endParaRPr lang="ru-RU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57BDC3-5FC8-4A46-B70B-2947905469D3}" type="slidenum">
              <a:rPr lang="ru-RU"/>
              <a:pPr/>
              <a:t>11</a:t>
            </a:fld>
            <a:endParaRPr lang="ru-RU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DB740D-42E7-43B8-8F00-9BD597C31221}" type="slidenum">
              <a:rPr lang="ru-RU"/>
              <a:pPr/>
              <a:t>12</a:t>
            </a:fld>
            <a:endParaRPr lang="ru-RU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09DB18-4642-4CF2-8368-C87718F80283}" type="slidenum">
              <a:rPr lang="ru-RU"/>
              <a:pPr/>
              <a:t>13</a:t>
            </a:fld>
            <a:endParaRPr lang="ru-RU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B3BB3E-E7A3-4CA0-8780-D7471A7D75DB}" type="slidenum">
              <a:rPr lang="ru-RU"/>
              <a:pPr/>
              <a:t>14</a:t>
            </a:fld>
            <a:endParaRPr lang="ru-RU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8988E8-55C7-4C85-84EB-10DCDA54D817}" type="slidenum">
              <a:rPr lang="ru-RU"/>
              <a:pPr/>
              <a:t>15</a:t>
            </a:fld>
            <a:endParaRPr lang="ru-RU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DB09AE-AE6C-448C-ABEB-3D5A6CC5BE31}" type="slidenum">
              <a:rPr lang="ru-RU"/>
              <a:pPr/>
              <a:t>16</a:t>
            </a:fld>
            <a:endParaRPr lang="ru-RU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EB821A-521F-47B9-AF91-E3E289CC5173}" type="slidenum">
              <a:rPr lang="ru-RU"/>
              <a:pPr/>
              <a:t>17</a:t>
            </a:fld>
            <a:endParaRPr lang="ru-RU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9244D-61CC-4B02-AA7C-4EBE86F732E0}" type="slidenum">
              <a:rPr lang="ru-RU"/>
              <a:pPr/>
              <a:t>18</a:t>
            </a:fld>
            <a:endParaRPr lang="ru-RU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A50396-8A91-4B86-811B-D4CF4A88829C}" type="slidenum">
              <a:rPr lang="ru-RU"/>
              <a:pPr/>
              <a:t>19</a:t>
            </a:fld>
            <a:endParaRPr lang="ru-RU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76659F-79F7-4323-B3D6-E0E374EA808B}" type="slidenum">
              <a:rPr lang="ru-RU"/>
              <a:pPr/>
              <a:t>2</a:t>
            </a:fld>
            <a:endParaRPr lang="ru-RU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CD9BDF-B138-450E-A738-F124C48B397D}" type="slidenum">
              <a:rPr lang="ru-RU"/>
              <a:pPr/>
              <a:t>3</a:t>
            </a:fld>
            <a:endParaRPr lang="ru-RU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405AD2-1C05-44FC-93AE-3AFB6196F3A5}" type="slidenum">
              <a:rPr lang="ru-RU"/>
              <a:pPr/>
              <a:t>4</a:t>
            </a:fld>
            <a:endParaRPr lang="ru-RU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18ADA4-E8BA-4E5D-AF60-C5E9C3283601}" type="slidenum">
              <a:rPr lang="ru-RU"/>
              <a:pPr/>
              <a:t>5</a:t>
            </a:fld>
            <a:endParaRPr lang="ru-RU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18A40B-BF9B-4857-8B6A-E41AE1FB30DA}" type="slidenum">
              <a:rPr lang="ru-RU"/>
              <a:pPr/>
              <a:t>6</a:t>
            </a:fld>
            <a:endParaRPr lang="ru-RU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FF28FD-4AA1-49F5-9537-8FA6E1122B46}" type="slidenum">
              <a:rPr lang="ru-RU"/>
              <a:pPr/>
              <a:t>7</a:t>
            </a:fld>
            <a:endParaRPr lang="ru-RU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B6069A-09B1-484E-AEEC-13789E3997A6}" type="slidenum">
              <a:rPr lang="ru-RU"/>
              <a:pPr/>
              <a:t>8</a:t>
            </a:fld>
            <a:endParaRPr lang="ru-RU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AEECB0-4654-4689-9436-0482B296E139}" type="slidenum">
              <a:rPr lang="ru-RU"/>
              <a:pPr/>
              <a:t>9</a:t>
            </a:fld>
            <a:endParaRPr lang="ru-RU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39EFDE48-5D7A-42A7-9770-D454ABBE46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014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CE2C-20D3-4873-A60A-BF3B555DD5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547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72F7-CFCF-40B1-9987-AAD8A841AF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390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BB31-AE4B-49B9-978C-67DC4208DB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703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026F62BD-C23D-4491-8B94-D585789E1F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665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80FC-68DE-42DD-B3B8-CDB65D096F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506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3642-D9F7-4C4A-9C82-5369C36BEB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003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71F5-32AA-490B-B7D2-628FF69EBB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701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9FA66-693A-481E-A9A6-A9446A8C24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268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0510-1BD1-439C-A160-F03B314203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771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A61B-0F5E-4400-B0E7-D6E0C3E189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124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47BACC27-734B-45B5-84C6-2A61C9C7E0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272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88670" y="1110054"/>
            <a:ext cx="4918956" cy="4580300"/>
          </a:xfrm>
        </p:spPr>
        <p:txBody>
          <a:bodyPr>
            <a:normAutofit/>
          </a:bodyPr>
          <a:lstStyle/>
          <a:p>
            <a:pPr algn="r"/>
            <a:r>
              <a:rPr lang="ru-RU" sz="3100"/>
              <a:t>Семейное право, право интеллектуальной собственности,</a:t>
            </a:r>
            <a:br>
              <a:rPr lang="ru-RU" sz="3100"/>
            </a:br>
            <a:endParaRPr lang="ru-RU" sz="31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68960" y="1678210"/>
            <a:ext cx="2241755" cy="3443988"/>
          </a:xfrm>
        </p:spPr>
        <p:txBody>
          <a:bodyPr anchor="ctr">
            <a:normAutofit/>
          </a:bodyPr>
          <a:lstStyle/>
          <a:p>
            <a:endParaRPr lang="ru-RU" sz="17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0066"/>
                </a:solidFill>
              </a:rPr>
              <a:t>Режим имущества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12875"/>
            <a:ext cx="9144000" cy="5445125"/>
          </a:xfrm>
        </p:spPr>
        <p:txBody>
          <a:bodyPr/>
          <a:lstStyle/>
          <a:p>
            <a:r>
              <a:rPr lang="ru-RU" sz="2400">
                <a:solidFill>
                  <a:srgbClr val="000066"/>
                </a:solidFill>
                <a:effectLst/>
              </a:rPr>
              <a:t>Общим имуществом супругов являются также приобретенные за счет общих доходов супругов движимые и недвижимые вещи, ценные бумаги, паи, вклады, доли в капитале, внесенные в кредитные учреждения или в иные коммерческие организации, и любое другое нажитое супругами в период брака имущество независимо от того, на имя кого из супругов оно приобретено либо на имя кого или кем из супругов внесены денежные средства. </a:t>
            </a:r>
          </a:p>
          <a:p>
            <a:r>
              <a:rPr lang="ru-RU" sz="2400">
                <a:solidFill>
                  <a:srgbClr val="000066"/>
                </a:solidFill>
                <a:effectLst/>
              </a:rPr>
              <a:t>Право на общее имущество супругов принадлежит также супругу, который в период брака осуществлял ведение домашнего хозяйства, уход за детьми или по другим уважительным причинам не имел самостоятельного дохода. </a:t>
            </a:r>
          </a:p>
          <a:p>
            <a:endParaRPr lang="ru-RU" sz="2400">
              <a:solidFill>
                <a:srgbClr val="000066"/>
              </a:solidFill>
              <a:effectLst/>
            </a:endParaRPr>
          </a:p>
          <a:p>
            <a:pPr algn="just"/>
            <a:endParaRPr lang="ru-RU" sz="2400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endParaRPr lang="ru-RU"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0066"/>
                </a:solidFill>
              </a:rPr>
              <a:t>Режим имущества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Имущество, принадлежавшее каждому из супругов до вступления в брак, а также имущество, полученное одним из супругов во время брака в дар, в порядке наследования или по иным безвозмездным сделкам (имущество каждого из супругов), является его собственностью. Вещи индивидуального пользования (одежда, обувь и другие), за исключением драгоценностей и других предметов роскоши, хотя и приобретенные в период брака за счет общих средств супругов, признаются собственностью того супруга, который ими пользовался.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0066"/>
                </a:solidFill>
                <a:effectLst/>
              </a:rPr>
              <a:t>Брачный договор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5445125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ru-RU" sz="2400">
              <a:effectLst/>
            </a:endParaRPr>
          </a:p>
          <a:p>
            <a:r>
              <a:rPr lang="ru-RU" sz="2400">
                <a:solidFill>
                  <a:srgbClr val="000066"/>
                </a:solidFill>
                <a:effectLst/>
              </a:rPr>
              <a:t>Брачным договором признается соглашение лиц, вступающих в брак, или соглашение супругов, определяющее имущественные права и обязанности супругов в браке и(или) в случае его расторжения. Брачный договор может быть заключен как до государственной регистрации заключения брака, так и в любое время в период брака. Брачный договор, заключенный до государственной регистрации заключения брака, вступает в силу со дня государственной регистрации заключения брака. Брачный договор заключается в письменной форме и подлежит нотариальному удостоверению.</a:t>
            </a:r>
            <a:r>
              <a:rPr lang="ru-RU" sz="2400">
                <a:effectLst/>
              </a:rPr>
              <a:t> </a:t>
            </a:r>
          </a:p>
          <a:p>
            <a:endParaRPr lang="ru-RU"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r>
              <a:rPr lang="ru-RU" sz="4000">
                <a:solidFill>
                  <a:srgbClr val="000066"/>
                </a:solidFill>
              </a:rPr>
              <a:t>Права и обязанности родителей и детей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55895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1800">
              <a:effectLst/>
            </a:endParaRPr>
          </a:p>
          <a:p>
            <a:pPr>
              <a:lnSpc>
                <a:spcPct val="80000"/>
              </a:lnSpc>
            </a:pPr>
            <a:r>
              <a:rPr lang="ru-RU" sz="1800" b="1">
                <a:solidFill>
                  <a:srgbClr val="000066"/>
                </a:solidFill>
                <a:effectLst/>
              </a:rPr>
              <a:t>Права и обязанности родителей и детей основываются на происхождении детей, удостоверенном в установленном законом порядке. </a:t>
            </a:r>
          </a:p>
          <a:p>
            <a:pPr>
              <a:lnSpc>
                <a:spcPct val="80000"/>
              </a:lnSpc>
            </a:pPr>
            <a:r>
              <a:rPr lang="ru-RU" sz="1800" b="1">
                <a:solidFill>
                  <a:srgbClr val="000066"/>
                </a:solidFill>
                <a:effectLst/>
              </a:rPr>
              <a:t>Происхождение ребенка от матери (материнство) устанавливается на основании документов, подтверждающих рождение ребенка матерью в медицинском учреждении, а в случае рождения ребенка вне медицинского учреждения на основании медицинских документов, свидетельских показаний или на основании иных доказательств.</a:t>
            </a:r>
          </a:p>
          <a:p>
            <a:pPr>
              <a:lnSpc>
                <a:spcPct val="80000"/>
              </a:lnSpc>
            </a:pPr>
            <a:r>
              <a:rPr lang="ru-RU" sz="1800" b="1">
                <a:solidFill>
                  <a:srgbClr val="000066"/>
                </a:solidFill>
                <a:effectLst/>
              </a:rPr>
              <a:t> Если ребенок родился от лиц, состоящих в браке между собой, а также в течение трехсот дней с момента расторжения брака, признания его недействительным или с момента смерти супруга матери ребенка, отцом ребенка признается супруг (бывший супруг) матери, если не доказано иное. Отцовство супруга матери ребенка удостоверяется записью об их браке. </a:t>
            </a:r>
          </a:p>
          <a:p>
            <a:pPr>
              <a:lnSpc>
                <a:spcPct val="80000"/>
              </a:lnSpc>
            </a:pPr>
            <a:r>
              <a:rPr lang="ru-RU" sz="1800" b="1">
                <a:solidFill>
                  <a:srgbClr val="000066"/>
                </a:solidFill>
                <a:effectLst/>
              </a:rPr>
              <a:t>Отцовство лица, не состоящего в браке с матерью ребенка, устанавливается путем подачи в орган записи актов гражданского состояния совместного заявления отцом и матерью ребенка</a:t>
            </a:r>
            <a:r>
              <a:rPr lang="ru-RU" sz="1800" b="1">
                <a:effectLst/>
              </a:rPr>
              <a:t> </a:t>
            </a:r>
          </a:p>
          <a:p>
            <a:pPr>
              <a:lnSpc>
                <a:spcPct val="80000"/>
              </a:lnSpc>
            </a:pPr>
            <a:endParaRPr lang="ru-RU" sz="1800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>
            <a:normAutofit fontScale="90000"/>
          </a:bodyPr>
          <a:lstStyle/>
          <a:p>
            <a:br>
              <a:rPr lang="ru-RU" sz="4000">
                <a:solidFill>
                  <a:srgbClr val="000066"/>
                </a:solidFill>
                <a:effectLst/>
              </a:rPr>
            </a:br>
            <a:r>
              <a:rPr lang="ru-RU" sz="2400">
                <a:solidFill>
                  <a:srgbClr val="000066"/>
                </a:solidFill>
                <a:effectLst/>
              </a:rPr>
              <a:t>Ребенком признается лицо, не достигшее возраста восемнадцати лет (совершеннолетия).</a:t>
            </a:r>
            <a:r>
              <a:rPr lang="ru-RU" sz="2400">
                <a:effectLst/>
              </a:rPr>
              <a:t> </a:t>
            </a:r>
            <a:br>
              <a:rPr lang="ru-RU" sz="2400">
                <a:effectLst/>
              </a:rPr>
            </a:br>
            <a:endParaRPr lang="ru-RU" sz="2400">
              <a:effectLst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0" y="1268413"/>
            <a:ext cx="9144000" cy="5589587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</a:rPr>
              <a:t>Права ребенка: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-право жить и воспитываться в семье, насколько это возможно;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-право знать своих родителей;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-право на их заботу, право на совместное с ними проживание, за исключением случаев, когда это противоречит его интересам;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-на воспитание своими родителями, обеспечение его интересов, всестороннее развитие, уважение его человеческого достоинства;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-право на общение с обоими родителями, дедушкой, бабушкой, братьями, сестрами и другими родственниками;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 право на защиту своих прав и законных интересов. Защита прав и законных интересов ребенка осуществляется родителями (лицами, их заменяющими), а в случаях, предусмотренных Семейным Кодексом РФ, органом опеки и попечительства, прокурором и судом. </a:t>
            </a:r>
          </a:p>
          <a:p>
            <a:pPr algn="just">
              <a:lnSpc>
                <a:spcPct val="80000"/>
              </a:lnSpc>
            </a:pPr>
            <a:endParaRPr lang="ru-RU" sz="2400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endParaRPr lang="ru-RU"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sz="4000">
                <a:effectLst/>
              </a:rPr>
            </a:br>
            <a:r>
              <a:rPr lang="ru-RU" sz="2800">
                <a:solidFill>
                  <a:srgbClr val="000066"/>
                </a:solidFill>
                <a:effectLst/>
              </a:rPr>
              <a:t>ИНФОРМАЦИОННОЕ ПРАВО</a:t>
            </a:r>
            <a:r>
              <a:rPr lang="ru-RU" sz="4000">
                <a:effectLst/>
              </a:rPr>
              <a:t> </a:t>
            </a:r>
            <a:br>
              <a:rPr lang="ru-RU" sz="4000">
                <a:effectLst/>
              </a:rPr>
            </a:br>
            <a:endParaRPr lang="ru-RU" sz="4000">
              <a:effectLst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ru-RU" sz="2800">
              <a:effectLst/>
            </a:endParaRPr>
          </a:p>
          <a:p>
            <a:r>
              <a:rPr lang="ru-RU" sz="2800">
                <a:solidFill>
                  <a:srgbClr val="000066"/>
                </a:solidFill>
                <a:effectLst/>
              </a:rPr>
              <a:t>Информационное право представляет собой комплексную отрасль права, предметом которой являются общественные отношения, связанные с информационным обменом. Оно включает в себя некоторые подотрасли Гражданского права, которые собирательно именуются «право интеллектуальной собственности». </a:t>
            </a:r>
          </a:p>
          <a:p>
            <a:endParaRPr lang="ru-RU" sz="28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solidFill>
                  <a:srgbClr val="000066"/>
                </a:solidFill>
              </a:rPr>
              <a:t>Источники информационного права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3238"/>
            <a:ext cx="8229600" cy="5084762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800">
              <a:effectLst/>
            </a:endParaRPr>
          </a:p>
          <a:p>
            <a:pPr>
              <a:lnSpc>
                <a:spcPct val="80000"/>
              </a:lnSpc>
            </a:pPr>
            <a:r>
              <a:rPr lang="ru-RU" sz="2800">
                <a:solidFill>
                  <a:srgbClr val="000066"/>
                </a:solidFill>
                <a:effectLst/>
              </a:rPr>
              <a:t>Основное значение для информационного права имеют такие источники как: Патентный закон РФ 1993 г., Закон РФ «Об авторском праве и смежных правах» 1993 г., Закон РФ «О правой охране программ для ЭВМ и баз данных» 1992 г., Закон РФ «О правовой охране топологии интегральных микросхем» 1992 г., ФЗ РФ «О средствах массовой информации» от 1991 года в ред. 2000 г., Федеральный закон "Об информации, информационных технологиях и о защите информации" 27 июля 2006 года № 149-фз. </a:t>
            </a:r>
          </a:p>
          <a:p>
            <a:pPr>
              <a:lnSpc>
                <a:spcPct val="80000"/>
              </a:lnSpc>
            </a:pPr>
            <a:endParaRPr lang="ru-RU" sz="28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60438"/>
          </a:xfrm>
        </p:spPr>
        <p:txBody>
          <a:bodyPr/>
          <a:lstStyle/>
          <a:p>
            <a:r>
              <a:rPr lang="ru-RU">
                <a:solidFill>
                  <a:srgbClr val="000066"/>
                </a:solidFill>
              </a:rPr>
              <a:t>Понятия и терминология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55895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1800">
              <a:effectLst/>
            </a:endParaRPr>
          </a:p>
          <a:p>
            <a:pPr>
              <a:lnSpc>
                <a:spcPct val="80000"/>
              </a:lnSpc>
            </a:pPr>
            <a:r>
              <a:rPr lang="ru-RU" sz="1800" b="1">
                <a:solidFill>
                  <a:srgbClr val="000066"/>
                </a:solidFill>
                <a:effectLst/>
              </a:rPr>
              <a:t>Законодательство в сфере информации использует следующую терминологию: </a:t>
            </a:r>
          </a:p>
          <a:p>
            <a:pPr>
              <a:lnSpc>
                <a:spcPct val="80000"/>
              </a:lnSpc>
            </a:pPr>
            <a:endParaRPr lang="ru-RU" sz="1800" b="1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r>
              <a:rPr lang="ru-RU" sz="1800" b="1">
                <a:solidFill>
                  <a:srgbClr val="000066"/>
                </a:solidFill>
                <a:effectLst/>
              </a:rPr>
              <a:t>− информация - сведения о лицах, предметах, фактах, событиях, явлениях и процессах независимо от формы их представления; </a:t>
            </a:r>
          </a:p>
          <a:p>
            <a:pPr>
              <a:lnSpc>
                <a:spcPct val="80000"/>
              </a:lnSpc>
            </a:pPr>
            <a:endParaRPr lang="ru-RU" sz="1800" b="1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r>
              <a:rPr lang="ru-RU" sz="1800" b="1">
                <a:solidFill>
                  <a:srgbClr val="000066"/>
                </a:solidFill>
                <a:effectLst/>
              </a:rPr>
              <a:t>− информатизация - организационный социально-экономический и научно-технический процесс создания оптимальных условий для удовлетворения информационных потребностей и реализации прав граждан, органов государственной власти, органов местного самоуправления, организаций, общественных объединений на основе формирования и использования информационных ресурсов; </a:t>
            </a:r>
          </a:p>
          <a:p>
            <a:pPr>
              <a:lnSpc>
                <a:spcPct val="80000"/>
              </a:lnSpc>
            </a:pPr>
            <a:endParaRPr lang="ru-RU" sz="1800" b="1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r>
              <a:rPr lang="ru-RU" sz="1800" b="1">
                <a:solidFill>
                  <a:srgbClr val="000066"/>
                </a:solidFill>
                <a:effectLst/>
              </a:rPr>
              <a:t>− документированная информация (документ) - зафиксированная на материальном носителе информация с реквизитами, позволяющими ее идентифицировать; </a:t>
            </a:r>
          </a:p>
          <a:p>
            <a:pPr>
              <a:lnSpc>
                <a:spcPct val="80000"/>
              </a:lnSpc>
            </a:pPr>
            <a:endParaRPr lang="ru-RU" sz="1800" b="1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000">
              <a:effectLst/>
            </a:endParaRP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- информационные процессы - процессы сбора, обработки, накопления, хранения, поиска и распространения информации; </a:t>
            </a:r>
          </a:p>
          <a:p>
            <a:pPr>
              <a:lnSpc>
                <a:spcPct val="80000"/>
              </a:lnSpc>
            </a:pPr>
            <a:endParaRPr lang="ru-RU" sz="2000" b="1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− информационная система - организационно упорядоченная совокупность документов (массивов документов) и информационных технологий, в том числе с использованием средств вычислительной техники и связи, реализующих информационные процессы; </a:t>
            </a:r>
          </a:p>
          <a:p>
            <a:pPr>
              <a:lnSpc>
                <a:spcPct val="80000"/>
              </a:lnSpc>
            </a:pPr>
            <a:endParaRPr lang="ru-RU" sz="2000" b="1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− информационные ресурсы - отдельные документы и отдельные массивы документов, документы и массивы документов в информационных системах (библиотеках, архивах, фондах, банках данных, других информационных системах); </a:t>
            </a:r>
          </a:p>
          <a:p>
            <a:pPr>
              <a:lnSpc>
                <a:spcPct val="80000"/>
              </a:lnSpc>
            </a:pPr>
            <a:endParaRPr lang="ru-RU" sz="2000" b="1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− информация о гражданах (персональные данные) - сведения о фактах, событиях и обстоятельствах жизни гражданина, позволяющие идентифицировать его личность; </a:t>
            </a:r>
          </a:p>
          <a:p>
            <a:pPr>
              <a:lnSpc>
                <a:spcPct val="80000"/>
              </a:lnSpc>
            </a:pPr>
            <a:endParaRPr lang="ru-RU" sz="2000" b="1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− конфиденциальная информация - документированная информация, доступ к которой ограничивается в соответствии с законодательством Российской Федерации; </a:t>
            </a:r>
          </a:p>
          <a:p>
            <a:pPr>
              <a:lnSpc>
                <a:spcPct val="80000"/>
              </a:lnSpc>
            </a:pPr>
            <a:endParaRPr lang="ru-RU" sz="2000" b="1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endParaRPr lang="ru-RU" sz="2000" b="1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105000"/>
              </a:lnSpc>
            </a:pPr>
            <a:r>
              <a:rPr lang="ru-RU" sz="1600" b="1">
                <a:solidFill>
                  <a:srgbClr val="000066"/>
                </a:solidFill>
                <a:effectLst/>
              </a:rPr>
              <a:t>− средства обеспечения автоматизированных информационных систем и их технологий - программные, технические, лингвистические, правовые, организационные средства (программы для электронных вычислительных машин; средства вычислительной техники и связи; словари, тезаурусы и классификаторы; инструкции и методики; положения, уставы, должностные инструкции; схемы и их описания, другая эксплуатационная и сопроводительная документация), используемые или создаваемые при проектировании информационных систем и обеспечивающие их эксплуатацию; </a:t>
            </a:r>
          </a:p>
          <a:p>
            <a:pPr>
              <a:lnSpc>
                <a:spcPct val="105000"/>
              </a:lnSpc>
            </a:pPr>
            <a:endParaRPr lang="ru-RU" sz="1600" b="1">
              <a:solidFill>
                <a:srgbClr val="000066"/>
              </a:solidFill>
              <a:effectLst/>
            </a:endParaRPr>
          </a:p>
          <a:p>
            <a:pPr>
              <a:lnSpc>
                <a:spcPct val="105000"/>
              </a:lnSpc>
            </a:pPr>
            <a:r>
              <a:rPr lang="ru-RU" sz="1600" b="1">
                <a:solidFill>
                  <a:srgbClr val="000066"/>
                </a:solidFill>
                <a:effectLst/>
              </a:rPr>
              <a:t>− собственник информационных ресурсов, информационных систем, технологий и средств их обеспечения - субъект, в полном объеме реализующий полномочия владения, пользования, распоряжения указанными объектами; </a:t>
            </a:r>
          </a:p>
          <a:p>
            <a:pPr>
              <a:lnSpc>
                <a:spcPct val="105000"/>
              </a:lnSpc>
            </a:pPr>
            <a:endParaRPr lang="ru-RU" sz="1600" b="1">
              <a:solidFill>
                <a:srgbClr val="000066"/>
              </a:solidFill>
              <a:effectLst/>
            </a:endParaRPr>
          </a:p>
          <a:p>
            <a:pPr>
              <a:lnSpc>
                <a:spcPct val="105000"/>
              </a:lnSpc>
            </a:pPr>
            <a:r>
              <a:rPr lang="ru-RU" sz="1600" b="1">
                <a:solidFill>
                  <a:srgbClr val="000066"/>
                </a:solidFill>
                <a:effectLst/>
              </a:rPr>
              <a:t>− владелец информационных ресурсов, информационных систем, технологий и средств их обеспечения - субъект, осуществляющий владение и пользование указанными объектами и реализующий полномочия распоряжения в пределах, установленных законом; </a:t>
            </a:r>
          </a:p>
          <a:p>
            <a:pPr>
              <a:lnSpc>
                <a:spcPct val="105000"/>
              </a:lnSpc>
            </a:pPr>
            <a:endParaRPr lang="ru-RU" sz="1600" b="1">
              <a:solidFill>
                <a:srgbClr val="000066"/>
              </a:solidFill>
              <a:effectLst/>
            </a:endParaRPr>
          </a:p>
          <a:p>
            <a:pPr>
              <a:lnSpc>
                <a:spcPct val="105000"/>
              </a:lnSpc>
            </a:pPr>
            <a:r>
              <a:rPr lang="ru-RU" sz="1600" b="1">
                <a:solidFill>
                  <a:srgbClr val="000066"/>
                </a:solidFill>
                <a:effectLst/>
              </a:rPr>
              <a:t>− пользователь (потребитель) информации - субъект, обращающийся к информационной системе или посреднику за получением необходимой ему информации и пользующийся ею. </a:t>
            </a:r>
          </a:p>
          <a:p>
            <a:pPr>
              <a:lnSpc>
                <a:spcPct val="105000"/>
              </a:lnSpc>
            </a:pPr>
            <a:endParaRPr lang="ru-RU" sz="1600" b="1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ru-RU">
              <a:effectLst/>
            </a:endParaRPr>
          </a:p>
          <a:p>
            <a:pPr>
              <a:lnSpc>
                <a:spcPct val="90000"/>
              </a:lnSpc>
            </a:pPr>
            <a:r>
              <a:rPr lang="ru-RU">
                <a:solidFill>
                  <a:srgbClr val="000066"/>
                </a:solidFill>
                <a:effectLst/>
              </a:rPr>
              <a:t>Семейное законодательство устанавливает условия и порядок вступления в брак, прекращения брака и признания его недействительным, регулирует личные неимущественные и имущественные отношения между членами семьи: супругами, родителями и детьми (усыновителями и усыновленными), а в случаях и в пределах, предусмотренных семейным законодательством, между другими родственниками и иными лицами, а также определяет формы и порядок устройства в семью детей, оставшихся без попечения родителей </a:t>
            </a:r>
          </a:p>
          <a:p>
            <a:pPr>
              <a:lnSpc>
                <a:spcPct val="90000"/>
              </a:lnSpc>
            </a:pPr>
            <a:endParaRPr lang="ru-RU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ru-RU" sz="2400">
              <a:effectLst/>
            </a:endParaRP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Основным источником семейного права является Семейный кодекс Российской Федерации от 29 декабря 1995 г. № 223-ФЗ (СК РФ) (с изм. и доп. от 15 ноября 1997 г., 27 июня 1998 г., 2 января 2000 г., 22 августа, 28 декабря 2004 г., 3 июня 2006 г.).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Регулирование семейных отношений осуществляется в соответствии с принципами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-добровольности брачного союза мужчины и женщины,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 равенства прав супругов в семье,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 разрешения внутрисемейных вопросов по взаимному согласию,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-приоритета семейного воспитания детей, заботы об их благосостоянии и развитии,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 обеспечения приоритетной защиты прав и интересов несовершеннолетних и нетрудоспособных членов семьи. Запрещаются любые формы ограничения прав граждан при вступлении в брак и в семейных отношениях по признакам социальной, расовой, национальной, языковой или религиозной принадлежности. </a:t>
            </a:r>
          </a:p>
          <a:p>
            <a:pPr algn="just">
              <a:lnSpc>
                <a:spcPct val="80000"/>
              </a:lnSpc>
            </a:pPr>
            <a:endParaRPr lang="ru-RU" sz="2400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endParaRPr lang="ru-RU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71513"/>
          </a:xfrm>
        </p:spPr>
        <p:txBody>
          <a:bodyPr>
            <a:normAutofit/>
          </a:bodyPr>
          <a:lstStyle/>
          <a:p>
            <a:r>
              <a:rPr lang="ru-RU" sz="4000">
                <a:solidFill>
                  <a:srgbClr val="000066"/>
                </a:solidFill>
              </a:rPr>
              <a:t>Институт брака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0" y="1052513"/>
            <a:ext cx="9144000" cy="5805487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ru-RU" sz="2400">
              <a:effectLst/>
            </a:endParaRP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В России признается брак, заключенный только в органах записи актов гражданского состояния. </a:t>
            </a:r>
          </a:p>
          <a:p>
            <a:pPr>
              <a:lnSpc>
                <a:spcPct val="90000"/>
              </a:lnSpc>
            </a:pPr>
            <a:endParaRPr lang="ru-RU" sz="2400">
              <a:solidFill>
                <a:srgbClr val="000066"/>
              </a:solidFill>
              <a:effectLst/>
            </a:endParaRP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Права и обязанности супругов возникают со дня государственной регистрации заключения брака в органах записи актов гражданского состояния. Заключение брака производится в личном присутствии лиц, вступающих в брак, по истечении месяца со дня подачи ими заявления в органы записи актов гражданского состояния. При наличии уважительных причин орган записи актов гражданского состояния по месту государственной регистрации заключения брака может разрешить заключение брака до истечения месяца, а также может увеличить этот срок, но не более чем на месяц. </a:t>
            </a:r>
          </a:p>
          <a:p>
            <a:pPr>
              <a:lnSpc>
                <a:spcPct val="90000"/>
              </a:lnSpc>
            </a:pPr>
            <a:endParaRPr lang="ru-RU" sz="24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0066"/>
                </a:solidFill>
              </a:rPr>
              <a:t>Институт брака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46831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ru-RU" sz="2400">
              <a:effectLst/>
            </a:endParaRP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При наличии особых обстоятельств (беременности, рождения ребенка, непосредственной угрозы жизни одной из сторон и других особых обстоятельств) брак может быть заключен в день подачи заявления. </a:t>
            </a:r>
          </a:p>
          <a:p>
            <a:pPr>
              <a:lnSpc>
                <a:spcPct val="80000"/>
              </a:lnSpc>
            </a:pPr>
            <a:endParaRPr lang="ru-RU" sz="2400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Отказ органа записи актов гражданского состояния в регистрации брака может быть обжалован в суд лицами, желающими вступить в брак (одним из них).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Для заключения брака необходимы взаимное добровольное согласие мужчины и женщины, вступающих в брак, и достижение ими брачного возраста. Брачный возраст устанавливается в восемнадцать лет. </a:t>
            </a:r>
          </a:p>
          <a:p>
            <a:pPr>
              <a:lnSpc>
                <a:spcPct val="80000"/>
              </a:lnSpc>
            </a:pPr>
            <a:endParaRPr lang="ru-RU" sz="24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0066"/>
                </a:solidFill>
              </a:rPr>
              <a:t>Институт брака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ru-RU" sz="2400">
              <a:effectLst/>
            </a:endParaRP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Медицинское обследование лиц, вступающих в брак, а также консультирование по медико-генетическим вопросам и вопросам планирования семьи проводятся учреждениями государственной и муниципальной системы здравоохранения по месту их жительства бесплатно и только с согласия лиц, вступающих в брак. Результаты обследования лица, вступающего в брак, составляют медицинскую тайну и могут быть сообщены лицу, с которым оно намерено заключить брак, только с согласия лица, прошедшего обследование. </a:t>
            </a:r>
          </a:p>
          <a:p>
            <a:pPr>
              <a:lnSpc>
                <a:spcPct val="90000"/>
              </a:lnSpc>
            </a:pPr>
            <a:endParaRPr lang="ru-RU" sz="24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0066"/>
                </a:solidFill>
              </a:rPr>
              <a:t>Институт брака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544512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000">
              <a:effectLst/>
            </a:endParaRP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Брак прекращается вследствие смерти или вследствие объявления судом одного из супругов умершим. Брак может быть прекращен путем его расторжения по заявлению одного или обоих супругов, а также по заявлению опекуна супруга, признанного судом недееспособным. Муж не имеет права без согласия жены возбуждать дело о расторжении брака во время беременности жены и в течение года после рождения ребенка.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При взаимном согласии на расторжение брака супругов, не имеющих общих несовершеннолетних детей, расторжение брака производится в органах записи актов гражданского состояния. </a:t>
            </a:r>
          </a:p>
          <a:p>
            <a:pPr>
              <a:lnSpc>
                <a:spcPct val="80000"/>
              </a:lnSpc>
            </a:pPr>
            <a:endParaRPr lang="ru-RU" sz="24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0066"/>
                </a:solidFill>
              </a:rPr>
              <a:t>Институт брака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5516562"/>
          </a:xfrm>
        </p:spPr>
        <p:txBody>
          <a:bodyPr/>
          <a:lstStyle/>
          <a:p>
            <a:endParaRPr lang="ru-RU" sz="2800">
              <a:effectLst/>
            </a:endParaRPr>
          </a:p>
          <a:p>
            <a:r>
              <a:rPr lang="ru-RU" sz="2800">
                <a:solidFill>
                  <a:srgbClr val="000066"/>
                </a:solidFill>
                <a:effectLst/>
              </a:rPr>
              <a:t>Расторжение брака по заявлению одного из супругов независимо от наличия у супругов общих несовершеннолетних детей производится в органах записи актов гражданского состояния, если другой супруг: </a:t>
            </a:r>
          </a:p>
          <a:p>
            <a:endParaRPr lang="ru-RU" sz="2800">
              <a:solidFill>
                <a:srgbClr val="000066"/>
              </a:solidFill>
              <a:effectLst/>
            </a:endParaRPr>
          </a:p>
          <a:p>
            <a:pPr lvl="2"/>
            <a:r>
              <a:rPr lang="ru-RU" sz="2000">
                <a:solidFill>
                  <a:srgbClr val="000066"/>
                </a:solidFill>
                <a:effectLst/>
              </a:rPr>
              <a:t>− признан судом безвестно отсутствующим; </a:t>
            </a:r>
          </a:p>
          <a:p>
            <a:pPr lvl="2"/>
            <a:endParaRPr lang="ru-RU" sz="2000">
              <a:solidFill>
                <a:srgbClr val="000066"/>
              </a:solidFill>
              <a:effectLst/>
            </a:endParaRPr>
          </a:p>
          <a:p>
            <a:pPr lvl="2"/>
            <a:r>
              <a:rPr lang="ru-RU" sz="2000">
                <a:solidFill>
                  <a:srgbClr val="000066"/>
                </a:solidFill>
                <a:effectLst/>
              </a:rPr>
              <a:t>− признан судом недееспособным; </a:t>
            </a:r>
          </a:p>
          <a:p>
            <a:pPr lvl="2"/>
            <a:endParaRPr lang="ru-RU" sz="2000">
              <a:solidFill>
                <a:srgbClr val="000066"/>
              </a:solidFill>
              <a:effectLst/>
            </a:endParaRPr>
          </a:p>
          <a:p>
            <a:pPr lvl="2"/>
            <a:r>
              <a:rPr lang="ru-RU" sz="2000">
                <a:solidFill>
                  <a:srgbClr val="000066"/>
                </a:solidFill>
                <a:effectLst/>
              </a:rPr>
              <a:t>− осужден за совершение преступления к лишению свободы на срок свыше трех лет. </a:t>
            </a:r>
          </a:p>
          <a:p>
            <a:endParaRPr lang="ru-RU" sz="28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031875"/>
          </a:xfrm>
        </p:spPr>
        <p:txBody>
          <a:bodyPr/>
          <a:lstStyle/>
          <a:p>
            <a:r>
              <a:rPr lang="ru-RU" sz="2400">
                <a:solidFill>
                  <a:srgbClr val="000066"/>
                </a:solidFill>
                <a:effectLst/>
              </a:rPr>
              <a:t>Существуют два правовых режима имущества супругов: законный и договорной.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000">
              <a:effectLst/>
            </a:endParaRP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Законным режимом имущества супругов является режим их совместной собственности.</a:t>
            </a: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 Законный режим имущества супругов действует, если брачным договором не установлено иное, соответственно условия брачного договора определяют договорной режим имущества супругов. </a:t>
            </a: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Имущество, нажитое супругами во время брака, является их совместной собственностью.</a:t>
            </a: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 К имуществу, нажитому супругами во время брака  относятся доходы каждого из супругов от трудовой деятельности, предпринимательской деятельности и результатов интеллектуальной деятельности, полученные ими пенсии, пособия, а также иные денежные выплаты, не имеющие специального целевого назначения (суммы материальной помощи, суммы, выплаченные в возмещение ущерба в связи с утратой трудоспособности вследствие увечья либо иного повреждения здоровья и другие). </a:t>
            </a:r>
          </a:p>
          <a:p>
            <a:pPr>
              <a:lnSpc>
                <a:spcPct val="80000"/>
              </a:lnSpc>
            </a:pPr>
            <a:endParaRPr lang="ru-RU" sz="2000" b="1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{E2DC7FDF-CDE9-7A4E-97F0-260CE0D67E1C}tf10001070</Template>
  <TotalTime>1</TotalTime>
  <Words>1832</Words>
  <Application>Microsoft Macintosh PowerPoint</Application>
  <PresentationFormat>Экран (4:3)</PresentationFormat>
  <Paragraphs>119</Paragraphs>
  <Slides>19</Slides>
  <Notes>19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Arial</vt:lpstr>
      <vt:lpstr>Calibri</vt:lpstr>
      <vt:lpstr>Cambria</vt:lpstr>
      <vt:lpstr>Rockwell</vt:lpstr>
      <vt:lpstr>Rockwell Condensed</vt:lpstr>
      <vt:lpstr>Rockwell Extra Bold</vt:lpstr>
      <vt:lpstr>Wingdings</vt:lpstr>
      <vt:lpstr>Дерево</vt:lpstr>
      <vt:lpstr>Семейное право, право интеллектуальной собственности, </vt:lpstr>
      <vt:lpstr>Презентация PowerPoint</vt:lpstr>
      <vt:lpstr>Презентация PowerPoint</vt:lpstr>
      <vt:lpstr>Институт брака</vt:lpstr>
      <vt:lpstr>Институт брака</vt:lpstr>
      <vt:lpstr>Институт брака</vt:lpstr>
      <vt:lpstr>Институт брака</vt:lpstr>
      <vt:lpstr>Институт брака</vt:lpstr>
      <vt:lpstr>Существуют два правовых режима имущества супругов: законный и договорной.</vt:lpstr>
      <vt:lpstr>Режим имущества</vt:lpstr>
      <vt:lpstr>Режим имущества</vt:lpstr>
      <vt:lpstr>Брачный договор</vt:lpstr>
      <vt:lpstr>Права и обязанности родителей и детей</vt:lpstr>
      <vt:lpstr> Ребенком признается лицо, не достигшее возраста восемнадцати лет (совершеннолетия).  </vt:lpstr>
      <vt:lpstr> ИНФОРМАЦИОННОЕ ПРАВО  </vt:lpstr>
      <vt:lpstr>Источники информационного права</vt:lpstr>
      <vt:lpstr>Понятия и терминология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Семейное право, право интеллектуальной собственности, </dc:title>
  <dc:creator>igrezina@gmail.com</dc:creator>
  <cp:lastModifiedBy>igrezina@gmail.com</cp:lastModifiedBy>
  <cp:revision>1</cp:revision>
  <dcterms:created xsi:type="dcterms:W3CDTF">2020-03-17T18:07:27Z</dcterms:created>
  <dcterms:modified xsi:type="dcterms:W3CDTF">2020-03-17T18:09:17Z</dcterms:modified>
</cp:coreProperties>
</file>